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7" r:id="rId5"/>
    <p:sldId id="258" r:id="rId6"/>
    <p:sldId id="274" r:id="rId7"/>
    <p:sldId id="262" r:id="rId8"/>
    <p:sldId id="259" r:id="rId9"/>
    <p:sldId id="260" r:id="rId10"/>
    <p:sldId id="261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de-DE"/>
              <a:t>Всё про </a:t>
            </a:r>
            <a:br>
              <a:rPr lang="ru-RU" altLang="de-DE"/>
            </a:br>
            <a:r>
              <a:rPr lang="ru-RU" altLang="de-DE"/>
              <a:t>комплексные </a:t>
            </a:r>
            <a:r>
              <a:rPr lang="ru-RU" altLang="de-DE"/>
              <a:t>числа</a:t>
            </a:r>
            <a:endParaRPr lang="ru-RU" alt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de-D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935" y="140970"/>
            <a:ext cx="10997565" cy="861695"/>
          </a:xfrm>
        </p:spPr>
        <p:txBody>
          <a:bodyPr/>
          <a:p>
            <a:r>
              <a:rPr lang="de-DE" altLang="en-US"/>
              <a:t>cos x &gt; 1: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935" y="1003300"/>
                <a:ext cx="11949430" cy="5638800"/>
              </a:xfrm>
            </p:spPr>
            <p:txBody>
              <a:bodyPr/>
              <a:p>
                <a:r>
                  <a:rPr lang="de-DE" altLang="en-US"/>
                  <a:t>cos(x)= 2</a:t>
                </a:r>
                <a:endParaRPr lang="de-DE" altLang="en-US"/>
              </a:p>
              <a:p>
                <a:pPr lvl="1"/>
                <a:r>
                  <a:rPr lang="de-DE" altLang="en-US"/>
                  <a:t>cos</a:t>
                </a:r>
                <a:r>
                  <a:rPr lang="de-DE" altLang="en-US" baseline="30000"/>
                  <a:t>2</a:t>
                </a:r>
                <a:r>
                  <a:rPr lang="de-DE" altLang="en-US"/>
                  <a:t>(x)=4=1-sin</a:t>
                </a:r>
                <a:r>
                  <a:rPr lang="de-DE" altLang="en-US" baseline="30000"/>
                  <a:t>2</a:t>
                </a:r>
                <a:r>
                  <a:rPr lang="de-DE" altLang="en-US"/>
                  <a:t>(x)</a:t>
                </a:r>
                <a:endParaRPr lang="de-DE" altLang="en-US"/>
              </a:p>
              <a:p>
                <a:pPr lvl="1"/>
                <a:r>
                  <a:rPr lang="de-DE" altLang="en-US"/>
                  <a:t>sin(x)=</a:t>
                </a:r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𝑖𝑥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𝑐𝑜𝑠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𝑖𝑠𝑖𝑛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𝑖𝑥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de-DE" altLang="en-US">
                    <a:latin typeface="Calibri" panose="020F0502020204030204" charset="0"/>
                    <a:cs typeface="Cambria Math" panose="02040503050406030204" charset="0"/>
                  </a:rPr>
                  <a:t>so for </a:t>
                </a:r>
                <a:r>
                  <a:rPr lang="de-DE" altLang="en-US">
                    <a:sym typeface="+mn-ea"/>
                  </a:rPr>
                  <a:t>cos(x)= k</a:t>
                </a:r>
                <a:endParaRPr lang="de-DE" altLang="en-US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=−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de-DE" altLang="en-US"/>
              </a:p>
              <a:p>
                <a:endParaRPr lang="de-DE" altLang="en-US">
                  <a:latin typeface="Calibri" panose="020F0502020204030204" charset="0"/>
                  <a:cs typeface="Cambria Math" panose="02040503050406030204" charset="0"/>
                </a:endParaRPr>
              </a:p>
              <a:p>
                <a:endParaRPr lang="de-DE" altLang="en-US">
                  <a:latin typeface="Calibri" panose="020F0502020204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935" y="1003300"/>
                <a:ext cx="11949430" cy="5638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3360" y="67310"/>
            <a:ext cx="11140440" cy="669925"/>
          </a:xfrm>
        </p:spPr>
        <p:txBody>
          <a:bodyPr>
            <a:normAutofit fontScale="90000"/>
          </a:bodyPr>
          <a:p>
            <a:r>
              <a:rPr lang="de-DE" altLang="en-US"/>
              <a:t>Small examples: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13360" y="736600"/>
                <a:ext cx="11978005" cy="5956935"/>
              </a:xfrm>
            </p:spPr>
            <p:txBody>
              <a:bodyPr/>
              <a:p>
                <a:r>
                  <a:rPr lang="de-DE" altLang="en-US"/>
                  <a:t>2x</a:t>
                </a:r>
                <a:r>
                  <a:rPr lang="de-DE" altLang="en-US" baseline="30000"/>
                  <a:t>2</a:t>
                </a:r>
                <a:r>
                  <a:rPr lang="de-DE" altLang="en-US"/>
                  <a:t>+6x+9=0</a:t>
                </a:r>
                <a:endParaRPr lang="de-DE" altLang="en-US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𝑖𝑥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𝑐𝑜𝑠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𝑠𝑖𝑛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de-DE" altLang="en-US">
                  <a:latin typeface="Calibri" panose="020F0502020204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360" y="736600"/>
                <a:ext cx="11978005" cy="5956935"/>
              </a:xfrm>
              <a:blipFill rotWithShape="1">
                <a:blip r:embed="rId1"/>
                <a:stretch>
                  <a:fillRect t="-138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7690"/>
          </a:xfrm>
        </p:spPr>
        <p:txBody>
          <a:bodyPr>
            <a:normAutofit fontScale="90000"/>
          </a:bodyPr>
          <a:p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08585" y="567690"/>
                <a:ext cx="12082780" cy="6290310"/>
              </a:xfrm>
            </p:spPr>
            <p:txBody>
              <a:bodyPr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p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ad>
                      <m:rad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deg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de-DE" altLang="en-US"/>
                  <a:t>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p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r>
                  <a:rPr lang="de-DE" altLang="en-US"/>
                  <a:t> has multiple values and 1 is one of them </a:t>
                </a:r>
                <a:endParaRPr lang="de-DE" altLang="en-US"/>
              </a:p>
              <a:p>
                <a:r>
                  <a:rPr lang="de-DE" altLang="en-US"/>
                  <a:t>solve: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de-DE" altLang="en-US"/>
                  <a:t> :</a:t>
                </a:r>
                <a:endParaRPr lang="de-DE" altLang="en-US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altLang="en-US"/>
              </a:p>
              <a:p>
                <a:pPr lvl="1"/>
                <a:r>
                  <a:rPr lang="de-DE" altLang="en-US"/>
                  <a:t>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/>
                <a:r>
                  <a:rPr lang="de-DE" altLang="en-US"/>
                  <a:t>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de-DE" altLang="en-US" i="1">
                    <a:latin typeface="Calibri" panose="020F0502020204030204" charset="0"/>
                    <a:cs typeface="Cambria Math" panose="02040503050406030204" charset="0"/>
                  </a:rPr>
                  <a:t> </a:t>
                </a:r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de-DE" altLang="en-US"/>
                  <a:t>note: i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de-DE" altLang="en-US">
                    <a:sym typeface="+mn-ea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de-DE" altLang="en-US"/>
                  <a:t> = 2n </a:t>
                </a:r>
                <a:endParaRPr lang="de-DE" altLang="en-US"/>
              </a:p>
              <a:p>
                <a:pPr lvl="1"/>
                <a:r>
                  <a:rPr lang="de-DE" altLang="en-US"/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 € 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𝑍</m:t>
                    </m:r>
                  </m:oMath>
                </a14:m>
                <a:endParaRPr lang="de-DE" altLang="en-US"/>
              </a:p>
            </p:txBody>
          </p:sp>
        </mc:Choice>
        <mc:Fallback>
          <p:sp>
            <p:nvSpPr>
              <p:cNvPr id="3" name="Inhaltsplatzhalt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" y="567690"/>
                <a:ext cx="12082780" cy="62903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7800" y="123825"/>
            <a:ext cx="11817350" cy="569595"/>
          </a:xfrm>
        </p:spPr>
        <p:txBody>
          <a:bodyPr>
            <a:normAutofit fontScale="90000"/>
          </a:bodyPr>
          <a:p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77800" y="692785"/>
                <a:ext cx="11817985" cy="5949315"/>
              </a:xfrm>
            </p:spPr>
            <p:txBody>
              <a:bodyPr/>
              <a:p>
                <a:r>
                  <a:rPr lang="de-DE" altLang="en-US"/>
                  <a:t>can 1</a:t>
                </a:r>
                <a:r>
                  <a:rPr lang="de-DE" altLang="en-US" baseline="30000"/>
                  <a:t>x</a:t>
                </a:r>
                <a:r>
                  <a:rPr lang="de-DE" altLang="en-US"/>
                  <a:t> = 2  </a:t>
                </a:r>
                <a:endParaRPr lang="de-DE" altLang="en-US"/>
              </a:p>
              <a:p>
                <a:pPr lvl="1"/>
                <a:r>
                  <a:rPr lang="de-DE" altLang="en-US"/>
                  <a:t>not in real solutions</a:t>
                </a:r>
                <a:endParaRPr lang="de-DE" altLang="en-US"/>
              </a:p>
              <a:p>
                <a:pPr lvl="1"/>
                <a:r>
                  <a:rPr lang="de-DE" altLang="en-US"/>
                  <a:t>x = log</a:t>
                </a:r>
                <a:r>
                  <a:rPr lang="de-DE" altLang="en-US" baseline="-25000"/>
                  <a:t>1</a:t>
                </a:r>
                <a:r>
                  <a:rPr lang="de-DE" altLang="en-US"/>
                  <a:t>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den>
                    </m:f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de-DE" altLang="en-US"/>
                  <a:t>1 = e</a:t>
                </a:r>
                <a:r>
                  <a:rPr lang="de-DE" altLang="en-US" baseline="30000"/>
                  <a:t>0+i2</a:t>
                </a:r>
                <a:r>
                  <a:rPr lang="ru-RU" altLang="en-US" baseline="30000"/>
                  <a:t>п</a:t>
                </a:r>
                <a:r>
                  <a:rPr lang="de-DE" altLang="en-US" baseline="30000">
                    <a:latin typeface="Calibri" panose="020F0502020204030204" charset="0"/>
                  </a:rPr>
                  <a:t>n</a:t>
                </a:r>
                <a:endParaRPr lang="de-DE" altLang="en-US" baseline="30000">
                  <a:latin typeface="Calibri" panose="020F0502020204030204" charset="0"/>
                </a:endParaRPr>
              </a:p>
              <a:p>
                <a:pPr lvl="1"/>
                <a:r>
                  <a:rPr lang="de-DE" altLang="en-US">
                    <a:latin typeface="Calibri" panose="020F0502020204030204" charset="0"/>
                  </a:rPr>
                  <a:t>ln1= ln </a:t>
                </a:r>
                <a:r>
                  <a:rPr lang="de-DE" altLang="en-US">
                    <a:sym typeface="+mn-ea"/>
                  </a:rPr>
                  <a:t>e</a:t>
                </a:r>
                <a:r>
                  <a:rPr lang="de-DE" altLang="en-US" baseline="30000">
                    <a:sym typeface="+mn-ea"/>
                  </a:rPr>
                  <a:t>i2</a:t>
                </a:r>
                <a:r>
                  <a:rPr lang="ru-RU" altLang="en-US" baseline="30000">
                    <a:sym typeface="+mn-ea"/>
                  </a:rPr>
                  <a:t>п</a:t>
                </a:r>
                <a:r>
                  <a:rPr lang="de-DE" altLang="en-US" baseline="30000">
                    <a:latin typeface="Calibri" panose="020F0502020204030204" charset="0"/>
                    <a:sym typeface="+mn-ea"/>
                  </a:rPr>
                  <a:t>n </a:t>
                </a:r>
                <a:r>
                  <a:rPr lang="de-DE" altLang="en-US">
                    <a:latin typeface="Calibri" panose="020F0502020204030204" charset="0"/>
                    <a:sym typeface="+mn-ea"/>
                  </a:rPr>
                  <a:t>=</a:t>
                </a:r>
                <a:r>
                  <a:rPr lang="de-DE" altLang="en-US">
                    <a:sym typeface="+mn-ea"/>
                  </a:rPr>
                  <a:t>i2</a:t>
                </a:r>
                <a:r>
                  <a:rPr lang="ru-RU" altLang="en-US">
                    <a:sym typeface="+mn-ea"/>
                  </a:rPr>
                  <a:t>п</a:t>
                </a:r>
                <a:r>
                  <a:rPr lang="de-DE" altLang="en-US">
                    <a:latin typeface="Calibri" panose="020F0502020204030204" charset="0"/>
                    <a:sym typeface="+mn-ea"/>
                  </a:rPr>
                  <a:t>n *</a:t>
                </a:r>
                <a:r>
                  <a:rPr lang="de-DE" altLang="en-US">
                    <a:latin typeface="Calibri" panose="020F0502020204030204" charset="0"/>
                    <a:sym typeface="+mn-ea"/>
                  </a:rPr>
                  <a:t>ln </a:t>
                </a:r>
                <a:r>
                  <a:rPr lang="de-DE" altLang="en-US">
                    <a:sym typeface="+mn-ea"/>
                  </a:rPr>
                  <a:t>e = i2</a:t>
                </a:r>
                <a:r>
                  <a:rPr lang="ru-RU" altLang="en-US">
                    <a:sym typeface="+mn-ea"/>
                  </a:rPr>
                  <a:t>п</a:t>
                </a:r>
                <a:r>
                  <a:rPr lang="de-DE" altLang="en-US">
                    <a:latin typeface="Calibri" panose="020F0502020204030204" charset="0"/>
                    <a:sym typeface="+mn-ea"/>
                  </a:rPr>
                  <a:t>n, n € N/0</a:t>
                </a:r>
                <a:endParaRPr lang="de-DE" altLang="en-US">
                  <a:latin typeface="Calibri" panose="020F0502020204030204" charset="0"/>
                  <a:sym typeface="+mn-ea"/>
                </a:endParaRPr>
              </a:p>
              <a:p>
                <a:pPr lvl="1"/>
                <a:r>
                  <a:rPr lang="de-DE" altLang="en-US">
                    <a:sym typeface="+mn-ea"/>
                  </a:rPr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𝑙𝑛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𝑙𝑛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𝜋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den>
                    </m:f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r>
                  <a:rPr lang="de-DE" altLang="en-US" i="1">
                    <a:latin typeface="Calibri" panose="020F0502020204030204" charset="0"/>
                    <a:cs typeface="Cambria Math" panose="02040503050406030204" charset="0"/>
                    <a:sym typeface="+mn-ea"/>
                  </a:rPr>
                  <a:t>but </a:t>
                </a:r>
                <a:endParaRPr lang="de-DE" altLang="en-US" i="1">
                  <a:latin typeface="Calibri" panose="020F0502020204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𝑖𝑙𝑛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𝜋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  <a:sym typeface="+mn-ea"/>
                      </a:rPr>
                      <m:t>= 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𝑛𝑙𝑛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altLang="en-US">
                    <a:latin typeface="Calibri" panose="020F0502020204030204" charset="0"/>
                    <a:sym typeface="+mn-ea"/>
                  </a:rPr>
                  <a:t> has multiple values ,one of what is 2 </a:t>
                </a:r>
                <a:endParaRPr lang="de-DE" altLang="en-US">
                  <a:latin typeface="Calibri" panose="020F0502020204030204" charset="0"/>
                  <a:sym typeface="+mn-ea"/>
                </a:endParaRPr>
              </a:p>
              <a:p>
                <a:endParaRPr lang="de-DE" altLang="en-US">
                  <a:latin typeface="Calibri" panose="020F0502020204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00" y="692785"/>
                <a:ext cx="11817985" cy="5949315"/>
              </a:xfrm>
              <a:blipFill rotWithShape="1">
                <a:blip r:embed="rId1"/>
                <a:stretch>
                  <a:fillRect t="-138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18545" cy="5032375"/>
              </a:xfrm>
            </p:spPr>
            <p:txBody>
              <a:bodyPr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𝑏𝑖</m:t>
                        </m:r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−𝑎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;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𝑜𝑛𝑒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𝑠𝑖𝑔𝑛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𝑏𝑜𝑡ℎ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𝑟𝑜𝑜𝑡𝑠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18545" cy="50323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900" y="0"/>
            <a:ext cx="10515600" cy="522605"/>
          </a:xfrm>
        </p:spPr>
        <p:txBody>
          <a:bodyPr>
            <a:normAutofit fontScale="90000"/>
          </a:bodyPr>
          <a:p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8900" y="523240"/>
                <a:ext cx="12103100" cy="6253480"/>
              </a:xfrm>
            </p:spPr>
            <p:txBody>
              <a:bodyPr>
                <a:normAutofit lnSpcReduction="10000"/>
              </a:bodyPr>
              <a:p>
                <a:r>
                  <a:rPr lang="ru-RU" altLang="en-US"/>
                  <a:t>обьяснение. что такое </a:t>
                </a:r>
                <a:r>
                  <a:rPr lang="de-DE" altLang="en-US">
                    <a:latin typeface="Calibri" panose="020F0502020204030204" charset="0"/>
                  </a:rPr>
                  <a:t>e </a:t>
                </a:r>
                <a:endParaRPr lang="ru-RU" altLang="en-US">
                  <a:latin typeface="Calibri" panose="020F0502020204030204" charset="0"/>
                </a:endParaRPr>
              </a:p>
              <a:p>
                <a:r>
                  <a:rPr lang="ru-RU" altLang="en-US">
                    <a:latin typeface="Calibri" panose="020F0502020204030204" charset="0"/>
                  </a:rPr>
                  <a:t>если вы положили деньги в банке под проценты, что через год будет в 2 раза больше (100% прибыли) , тогда из одного доллара станет 2 </a:t>
                </a:r>
                <a:endParaRPr lang="ru-RU" altLang="en-US">
                  <a:latin typeface="Calibri" panose="020F0502020204030204" charset="0"/>
                </a:endParaRPr>
              </a:p>
              <a:p>
                <a:r>
                  <a:rPr lang="ru-RU" altLang="en-US">
                    <a:latin typeface="Calibri" panose="020F0502020204030204" charset="0"/>
                  </a:rPr>
                  <a:t>если банк пересчитывает вашу прибыль раз в пол года, то есть проходит пол года и прибавляет 50% от суммы, потом берёт новую сумму и через пол года придавляет ещё 50% от суммы, будет 1.5*1.5 </a:t>
                </a:r>
                <a:r>
                  <a:rPr lang="de-DE" altLang="en-US">
                    <a:latin typeface="Calibri" panose="020F0502020204030204" charset="0"/>
                  </a:rPr>
                  <a:t>=</a:t>
                </a:r>
                <a:r>
                  <a:rPr lang="ru-RU" altLang="en-US">
                    <a:latin typeface="Calibri" panose="020F0502020204030204" charset="0"/>
                  </a:rPr>
                  <a:t> 2.25</a:t>
                </a:r>
                <a:endParaRPr lang="ru-RU" altLang="en-US">
                  <a:latin typeface="Calibri" panose="020F0502020204030204" charset="0"/>
                </a:endParaRPr>
              </a:p>
              <a:p>
                <a:r>
                  <a:rPr lang="ru-RU" altLang="en-US">
                    <a:latin typeface="Calibri" panose="020F0502020204030204" charset="0"/>
                  </a:rPr>
                  <a:t> если банк пересчитывает 3 раза, после четырёх месяцев будет  1.333...,</a:t>
                </a:r>
                <a:br>
                  <a:rPr lang="ru-RU" altLang="en-US">
                    <a:latin typeface="Calibri" panose="020F0502020204030204" charset="0"/>
                  </a:rPr>
                </a:br>
                <a:r>
                  <a:rPr lang="ru-RU" altLang="en-US">
                    <a:latin typeface="Calibri" panose="020F0502020204030204" charset="0"/>
                  </a:rPr>
                  <a:t>после восьми месяцев будет 1.777 и в конце концов будет 2.37</a:t>
                </a:r>
                <a:endParaRPr lang="ru-RU" altLang="en-US">
                  <a:latin typeface="Calibri" panose="020F0502020204030204" charset="0"/>
                </a:endParaRPr>
              </a:p>
              <a:p>
                <a:r>
                  <a:rPr lang="ru-RU" altLang="en-US">
                    <a:latin typeface="Calibri" panose="020F0502020204030204" charset="0"/>
                  </a:rPr>
                  <a:t>если уменьшать время пересчёта, то в пределе мы получим конечное число </a:t>
                </a:r>
                <a:r>
                  <a:rPr lang="de-DE" altLang="en-US">
                    <a:latin typeface="Calibri" panose="020F0502020204030204" charset="0"/>
                  </a:rPr>
                  <a:t>e</a:t>
                </a:r>
                <a:r>
                  <a:rPr lang="ru-RU" altLang="en-US">
                    <a:latin typeface="Calibri" panose="020F0502020204030204" charset="0"/>
                  </a:rPr>
                  <a:t> которое является пределом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>
                    <a:latin typeface="Calibri" panose="020F0502020204030204" charset="0"/>
                  </a:rPr>
                  <a:t>допустим мы хотим посчитать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libri" panose="020F0502020204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altLang="en-US">
                    <a:latin typeface="Calibri" panose="020F0502020204030204" charset="0"/>
                  </a:rPr>
                  <a:t> это будет</a:t>
                </a:r>
                <a:br>
                  <a:rPr lang="ru-RU" altLang="en-US">
                    <a:latin typeface="Calibri" panose="020F050202020403020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→∞ 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→∞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  </m:t>
                    </m:r>
                  </m:oMath>
                </a14:m>
                <a:r>
                  <a:rPr lang="ru-RU" altLang="en-US">
                    <a:latin typeface="Calibri" panose="020F0502020204030204" charset="0"/>
                  </a:rPr>
                  <a:t> ( в этом пределе не важно, насколько быстро мы идём к бесконечности )</a:t>
                </a:r>
                <a:endParaRPr lang="ru-RU" altLang="en-US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3" name="Inhaltsplatzhalt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00" y="523240"/>
                <a:ext cx="12103100" cy="6253480"/>
              </a:xfrm>
              <a:blipFill rotWithShape="1">
                <a:blip r:embed="rId1"/>
                <a:stretch>
                  <a:fillRect t="-45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9865" y="103505"/>
            <a:ext cx="10515600" cy="1016635"/>
          </a:xfrm>
        </p:spPr>
        <p:txBody>
          <a:bodyPr>
            <a:normAutofit fontScale="90000"/>
          </a:bodyPr>
          <a:p>
            <a:r>
              <a:rPr lang="ru-RU" altLang="de-DE"/>
              <a:t>Геометрическое представление умножения комплексных чисел</a:t>
            </a:r>
            <a:endParaRPr lang="ru-RU" alt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9865" y="1336675"/>
            <a:ext cx="9669780" cy="5295265"/>
          </a:xfrm>
        </p:spPr>
        <p:txBody>
          <a:bodyPr/>
          <a:p>
            <a:r>
              <a:rPr lang="de-DE" altLang="de-DE">
                <a:latin typeface="Calibri" panose="020F0502020204030204" charset="0"/>
              </a:rPr>
              <a:t>https://www.youtube.com/watch?v=-dhHrg-KbJ0&amp;list=RDCMUC1_uAIS3r8Vu6JjXWvastJg&amp;index=6</a:t>
            </a:r>
            <a:endParaRPr lang="de-DE" altLang="de-DE">
              <a:latin typeface="Calibri" panose="020F0502020204030204" charset="0"/>
            </a:endParaRPr>
          </a:p>
          <a:p>
            <a:r>
              <a:rPr lang="de-DE" altLang="de-DE">
                <a:latin typeface="Calibri" panose="020F0502020204030204" charset="0"/>
              </a:rPr>
              <a:t>(1.5 + i)(1+2i) = 1.5 + 3 i + i - 2 = -0.5 + 4i </a:t>
            </a:r>
            <a:endParaRPr lang="de-DE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первое число 1.5 + </a:t>
            </a:r>
            <a:r>
              <a:rPr lang="de-DE" altLang="de-DE">
                <a:latin typeface="Calibri" panose="020F0502020204030204" charset="0"/>
              </a:rPr>
              <a:t> i </a:t>
            </a:r>
            <a:r>
              <a:rPr lang="ru-RU" altLang="de-DE">
                <a:latin typeface="Calibri" panose="020F0502020204030204" charset="0"/>
              </a:rPr>
              <a:t> представлено оранжевым треугольником </a:t>
            </a:r>
            <a:endParaRPr lang="ru-RU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второе 1 + 2</a:t>
            </a:r>
            <a:r>
              <a:rPr lang="de-DE" altLang="de-DE">
                <a:latin typeface="Calibri" panose="020F0502020204030204" charset="0"/>
              </a:rPr>
              <a:t>i</a:t>
            </a:r>
            <a:r>
              <a:rPr lang="ru-RU" altLang="de-DE">
                <a:latin typeface="Calibri" panose="020F0502020204030204" charset="0"/>
              </a:rPr>
              <a:t> представлено синим треугольником </a:t>
            </a:r>
            <a:endParaRPr lang="ru-RU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мы кладём основание 0-1 одного на линию 0- (</a:t>
            </a:r>
            <a:r>
              <a:rPr lang="de-DE" altLang="ru-RU">
                <a:latin typeface="Calibri" panose="020F0502020204030204" charset="0"/>
              </a:rPr>
              <a:t>a+ ib)</a:t>
            </a:r>
            <a:r>
              <a:rPr lang="ru-RU" altLang="ru-RU">
                <a:latin typeface="Calibri" panose="020F0502020204030204" charset="0"/>
              </a:rPr>
              <a:t> другого </a:t>
            </a:r>
            <a:endParaRPr lang="ru-RU" altLang="ru-RU">
              <a:latin typeface="Calibri" panose="020F0502020204030204" charset="0"/>
            </a:endParaRPr>
          </a:p>
          <a:p>
            <a:endParaRPr lang="ru-RU" altLang="ru-RU">
              <a:latin typeface="Calibri" panose="020F0502020204030204" charset="0"/>
            </a:endParaRPr>
          </a:p>
          <a:p>
            <a:r>
              <a:rPr lang="ru-RU" altLang="ru-RU">
                <a:latin typeface="Calibri" panose="020F0502020204030204" charset="0"/>
              </a:rPr>
              <a:t> скалируем второй треугольник так чтобы линии были одинакового размера </a:t>
            </a:r>
            <a:endParaRPr lang="de-DE" altLang="de-DE">
              <a:latin typeface="Calibri" panose="020F0502020204030204" charset="0"/>
            </a:endParaRPr>
          </a:p>
          <a:p>
            <a:endParaRPr lang="de-DE" altLang="de-DE">
              <a:latin typeface="Calibri" panose="020F0502020204030204" charset="0"/>
            </a:endParaRPr>
          </a:p>
          <a:p>
            <a:endParaRPr lang="de-DE" altLang="de-DE">
              <a:latin typeface="Calibri" panose="020F0502020204030204" charset="0"/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>
            <p:ph sz="half" idx="2"/>
          </p:nvPr>
        </p:nvPicPr>
        <p:blipFill>
          <a:blip r:embed="rId1"/>
          <a:srcRect l="22218" t="48889" r="36740" b="20283"/>
          <a:stretch>
            <a:fillRect/>
          </a:stretch>
        </p:blipFill>
        <p:spPr>
          <a:xfrm>
            <a:off x="10065385" y="103505"/>
            <a:ext cx="2126615" cy="89852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rcRect l="33188" t="32005" r="38843" b="20843"/>
          <a:stretch>
            <a:fillRect/>
          </a:stretch>
        </p:blipFill>
        <p:spPr>
          <a:xfrm>
            <a:off x="9996805" y="1002030"/>
            <a:ext cx="1445260" cy="137033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rcRect l="32761" t="33738" r="39612" b="21382"/>
          <a:stretch>
            <a:fillRect/>
          </a:stretch>
        </p:blipFill>
        <p:spPr>
          <a:xfrm>
            <a:off x="10065385" y="2372360"/>
            <a:ext cx="1592580" cy="145542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rcRect l="21607" t="3694" r="41177" b="23984"/>
          <a:stretch>
            <a:fillRect/>
          </a:stretch>
        </p:blipFill>
        <p:spPr>
          <a:xfrm>
            <a:off x="10275570" y="3827780"/>
            <a:ext cx="1706245" cy="1864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" y="89535"/>
            <a:ext cx="10515600" cy="741045"/>
          </a:xfrm>
        </p:spPr>
        <p:txBody>
          <a:bodyPr>
            <a:normAutofit fontScale="90000"/>
          </a:bodyPr>
          <a:p>
            <a:endParaRPr lang="de-DE" alt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0" y="976630"/>
            <a:ext cx="9968865" cy="5670550"/>
          </a:xfrm>
        </p:spPr>
        <p:txBody>
          <a:bodyPr/>
          <a:p>
            <a:r>
              <a:rPr lang="ru-RU" altLang="de-DE"/>
              <a:t>Таким же образом мы можем возвести комплексное число в квадрат </a:t>
            </a:r>
            <a:endParaRPr lang="ru-RU" altLang="de-DE"/>
          </a:p>
          <a:p>
            <a:endParaRPr lang="ru-RU" altLang="de-DE"/>
          </a:p>
          <a:p>
            <a:r>
              <a:rPr lang="ru-RU" altLang="de-DE"/>
              <a:t>или в куб.</a:t>
            </a:r>
            <a:endParaRPr lang="ru-RU" altLang="de-DE"/>
          </a:p>
          <a:p>
            <a:endParaRPr lang="ru-RU" altLang="de-DE"/>
          </a:p>
          <a:p>
            <a:r>
              <a:rPr lang="ru-RU" altLang="de-DE"/>
              <a:t>далее в степени </a:t>
            </a:r>
            <a:r>
              <a:rPr lang="de-DE" altLang="de-DE">
                <a:latin typeface="Calibri" panose="020F0502020204030204" charset="0"/>
              </a:rPr>
              <a:t>n</a:t>
            </a:r>
            <a:r>
              <a:rPr lang="ru-RU" altLang="de-DE">
                <a:latin typeface="Calibri" panose="020F0502020204030204" charset="0"/>
              </a:rPr>
              <a:t> получим увеличивающуся спираль, если модуль комплексного числа больше 1 </a:t>
            </a:r>
            <a:endParaRPr lang="ru-RU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или уменьшающуюся, стремящуюся к 0 если модуль меньше. </a:t>
            </a:r>
            <a:endParaRPr lang="ru-RU" altLang="de-DE">
              <a:latin typeface="Calibri" panose="020F0502020204030204" charset="0"/>
            </a:endParaRPr>
          </a:p>
          <a:p>
            <a:endParaRPr lang="ru-RU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если модуль комплескного числа равен единице то треугольники будут одинаковые внутри единичной окружности </a:t>
            </a:r>
            <a:endParaRPr lang="ru-RU" altLang="de-DE">
              <a:latin typeface="Calibri" panose="020F0502020204030204" charset="0"/>
            </a:endParaRPr>
          </a:p>
        </p:txBody>
      </p:sp>
      <p:pic>
        <p:nvPicPr>
          <p:cNvPr id="5" name="Inhaltsplatzhalter 4"/>
          <p:cNvPicPr>
            <a:picLocks noChangeAspect="1"/>
          </p:cNvPicPr>
          <p:nvPr>
            <p:ph sz="half" idx="2"/>
          </p:nvPr>
        </p:nvPicPr>
        <p:blipFill>
          <a:blip r:embed="rId1"/>
          <a:srcRect l="32034" t="13050" r="37610" b="23943"/>
          <a:stretch>
            <a:fillRect/>
          </a:stretch>
        </p:blipFill>
        <p:spPr>
          <a:xfrm>
            <a:off x="10934700" y="89535"/>
            <a:ext cx="1130935" cy="1320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rcRect l="16153" t="413" r="45712" b="2444"/>
          <a:stretch>
            <a:fillRect/>
          </a:stretch>
        </p:blipFill>
        <p:spPr>
          <a:xfrm>
            <a:off x="10596245" y="1511935"/>
            <a:ext cx="1418590" cy="203263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rcRect l="11680" t="21574" r="49869" b="22542"/>
          <a:stretch>
            <a:fillRect/>
          </a:stretch>
        </p:blipFill>
        <p:spPr>
          <a:xfrm>
            <a:off x="10169525" y="5194300"/>
            <a:ext cx="1776095" cy="14528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rcRect l="11807" t="21825" r="49190" b="20941"/>
          <a:stretch>
            <a:fillRect/>
          </a:stretch>
        </p:blipFill>
        <p:spPr>
          <a:xfrm>
            <a:off x="10582275" y="3641090"/>
            <a:ext cx="1363345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795" y="109220"/>
            <a:ext cx="11822430" cy="572770"/>
          </a:xfrm>
        </p:spPr>
        <p:txBody>
          <a:bodyPr>
            <a:normAutofit fontScale="90000"/>
          </a:bodyPr>
          <a:p>
            <a:r>
              <a:rPr lang="de-DE" altLang="en-US"/>
              <a:t>e to the pi i for dummies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635" y="590550"/>
                <a:ext cx="8117840" cy="6098540"/>
              </a:xfrm>
            </p:spPr>
            <p:txBody>
              <a:bodyPr>
                <a:normAutofit fontScale="90000" lnSpcReduction="20000"/>
              </a:bodyPr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sup>
                    </m:sSup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de-DE" altLang="en-US"/>
                  <a:t> - </a:t>
                </a:r>
                <a:r>
                  <a:rPr lang="ru-RU" altLang="en-US"/>
                  <a:t>образует треугольник который идёт на 1 влево и немного вверх на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→∞</m:t>
                    </m:r>
                  </m:oMath>
                </a14:m>
                <a:r>
                  <a:rPr lang="ru-RU" altLang="en-US"/>
                  <a:t> </a:t>
                </a:r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  <a:p>
                <a:r>
                  <a:rPr lang="ru-RU" altLang="en-US"/>
                  <a:t>в пределе копмлексная часть стремится к нулю, при этом спираль стремится к единичному кругу </a:t>
                </a:r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  <a:p>
                <a:r>
                  <a:rPr lang="ru-RU" altLang="en-US"/>
                  <a:t>почему мы стремимся к длинне дуги в пол круга?</a:t>
                </a:r>
                <a:br>
                  <a:rPr lang="ru-RU" altLang="en-US"/>
                </a:br>
                <a:r>
                  <a:rPr lang="ru-RU" altLang="en-US"/>
                  <a:t>длинна ломанной была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, в пределе будет </a:t>
                </a:r>
                <a:r>
                  <a:rPr lang="de-DE" altLang="en-US">
                    <a:latin typeface="Calibri" panose="020F0502020204030204" charset="0"/>
                    <a:cs typeface="Cambria Math" panose="02040503050406030204" charset="0"/>
                  </a:rPr>
                  <a:t>m</a:t>
                </a:r>
                <a:r>
                  <a:rPr lang="ru-RU" altLang="en-US">
                    <a:latin typeface="Calibri" panose="020F0502020204030204" charset="0"/>
                    <a:cs typeface="Cambria Math" panose="02040503050406030204" charset="0"/>
                  </a:rPr>
                  <a:t> треугольников ено </a:t>
                </a:r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нет скалирования треугольника, поэтому общая длинна (полукруга ) будет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den>
                    </m:f>
                  </m:oMath>
                </a14:m>
                <a:br>
                  <a:rPr lang="ru-RU" altLang="en-US"/>
                </a:br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  <a:p>
                <a:endParaRPr lang="ru-RU" altLang="en-US"/>
              </a:p>
            </p:txBody>
          </p:sp>
        </mc:Choice>
        <mc:Fallback>
          <p:sp>
            <p:nvSpPr>
              <p:cNvPr id="3" name="Inhaltsplatzhalt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635" y="590550"/>
                <a:ext cx="8117840" cy="6098540"/>
              </a:xfrm>
              <a:blipFill rotWithShape="1">
                <a:blip r:embed="rId1"/>
                <a:stretch>
                  <a:fillRect t="-635" b="-1644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4"/>
          <p:cNvPicPr>
            <a:picLocks noChangeAspect="1"/>
          </p:cNvPicPr>
          <p:nvPr>
            <p:ph sz="half" idx="2"/>
          </p:nvPr>
        </p:nvPicPr>
        <p:blipFill>
          <a:blip r:embed="rId2"/>
          <a:srcRect l="4093" t="25033" r="41569" b="11634"/>
          <a:stretch>
            <a:fillRect/>
          </a:stretch>
        </p:blipFill>
        <p:spPr>
          <a:xfrm>
            <a:off x="8117205" y="109220"/>
            <a:ext cx="3843020" cy="251968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rcRect l="16348" t="54979" r="41346" b="8324"/>
          <a:stretch>
            <a:fillRect/>
          </a:stretch>
        </p:blipFill>
        <p:spPr>
          <a:xfrm>
            <a:off x="8117205" y="2628900"/>
            <a:ext cx="3947160" cy="1925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2910</Words>
  <Application>WPS Presentation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Cambria Math</vt:lpstr>
      <vt:lpstr>Calibri</vt:lpstr>
      <vt:lpstr>Calibri Light</vt:lpstr>
      <vt:lpstr>Microsoft YaHei</vt:lpstr>
      <vt:lpstr>Arial Unicode MS</vt:lpstr>
      <vt:lpstr>Office Theme</vt:lpstr>
      <vt:lpstr>Всё про  комплексные числа</vt:lpstr>
      <vt:lpstr>Small examples:</vt:lpstr>
      <vt:lpstr>PowerPoint 演示文稿</vt:lpstr>
      <vt:lpstr>PowerPoint 演示文稿</vt:lpstr>
      <vt:lpstr>PowerPoint 演示文稿</vt:lpstr>
      <vt:lpstr>PowerPoint 演示文稿</vt:lpstr>
      <vt:lpstr>Геометрическое представление умножения комплексных чисел</vt:lpstr>
      <vt:lpstr>PowerPoint 演示文稿</vt:lpstr>
      <vt:lpstr>e to the pi i for dummies</vt:lpstr>
      <vt:lpstr>cos x &gt; 1: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peter</cp:lastModifiedBy>
  <cp:revision>50</cp:revision>
  <dcterms:created xsi:type="dcterms:W3CDTF">2021-04-28T04:39:00Z</dcterms:created>
  <dcterms:modified xsi:type="dcterms:W3CDTF">2022-04-02T23:46:26Z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1033-11.2.0.10451</vt:lpwstr>
  </property>
  <property fmtid="{D5CDD505-2E9C-101B-9397-08002B2CF9AE}" pid="3" name="ICV">
    <vt:lpwstr>FF873D971EB3481DAB591C6B975769D8</vt:lpwstr>
  </property>
</Properties>
</file>